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ks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09" r:id="rId2"/>
    <p:sldId id="257" r:id="rId3"/>
    <p:sldId id="273" r:id="rId4"/>
    <p:sldId id="295" r:id="rId5"/>
    <p:sldId id="297" r:id="rId6"/>
    <p:sldId id="298" r:id="rId7"/>
    <p:sldId id="272" r:id="rId8"/>
    <p:sldId id="279" r:id="rId9"/>
    <p:sldId id="288" r:id="rId10"/>
    <p:sldId id="283" r:id="rId11"/>
    <p:sldId id="289" r:id="rId12"/>
    <p:sldId id="28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01" r:id="rId23"/>
    <p:sldId id="302" r:id="rId24"/>
    <p:sldId id="300" r:id="rId25"/>
    <p:sldId id="303" r:id="rId26"/>
    <p:sldId id="304" r:id="rId27"/>
    <p:sldId id="305" r:id="rId28"/>
    <p:sldId id="325" r:id="rId29"/>
    <p:sldId id="287" r:id="rId30"/>
    <p:sldId id="291" r:id="rId31"/>
    <p:sldId id="274" r:id="rId32"/>
    <p:sldId id="306" r:id="rId33"/>
    <p:sldId id="324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B1B0B0"/>
    <a:srgbClr val="0EB349"/>
    <a:srgbClr val="6FCDE3"/>
    <a:srgbClr val="6ECDE3"/>
    <a:srgbClr val="58DAF8"/>
    <a:srgbClr val="94CF4F"/>
    <a:srgbClr val="94CF50"/>
    <a:srgbClr val="10B349"/>
    <a:srgbClr val="6E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7" autoAdjust="0"/>
    <p:restoredTop sz="87787" autoAdjust="0"/>
  </p:normalViewPr>
  <p:slideViewPr>
    <p:cSldViewPr snapToGrid="0">
      <p:cViewPr varScale="1">
        <p:scale>
          <a:sx n="65" d="100"/>
          <a:sy n="65" d="100"/>
        </p:scale>
        <p:origin x="12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9991111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66611222222222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Jeroen\Dropbox\Minor\Programeer%20Theorie\Heuristieken-Kaartkleuren\Code\Stappenteller\presentatie\v2indi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12</c:v>
                </c:pt>
                <c:pt idx="2">
                  <c:v>10</c:v>
                </c:pt>
                <c:pt idx="3">
                  <c:v>18</c:v>
                </c:pt>
                <c:pt idx="4">
                  <c:v>14</c:v>
                </c:pt>
                <c:pt idx="5">
                  <c:v>26</c:v>
                </c:pt>
                <c:pt idx="6">
                  <c:v>13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21664"/>
        <c:axId val="3221120"/>
      </c:areaChart>
      <c:catAx>
        <c:axId val="32216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120"/>
        <c:crosses val="autoZero"/>
        <c:auto val="1"/>
        <c:lblAlgn val="ctr"/>
        <c:lblOffset val="100"/>
        <c:noMultiLvlLbl val="0"/>
      </c:catAx>
      <c:valAx>
        <c:axId val="3221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 smtClean="0">
                <a:latin typeface="Candara" panose="020E0502030303020204" pitchFamily="34" charset="0"/>
              </a:rPr>
              <a:t>Aantal</a:t>
            </a:r>
            <a:r>
              <a:rPr lang="en-US" sz="2400" dirty="0" smtClean="0">
                <a:latin typeface="Candara" panose="020E0502030303020204" pitchFamily="34" charset="0"/>
              </a:rPr>
              <a:t> </a:t>
            </a:r>
            <a:r>
              <a:rPr lang="en-US" sz="2400" dirty="0" err="1" smtClean="0">
                <a:latin typeface="Candara" panose="020E0502030303020204" pitchFamily="34" charset="0"/>
              </a:rPr>
              <a:t>stappen</a:t>
            </a:r>
            <a:r>
              <a:rPr lang="en-US" sz="2400" dirty="0" smtClean="0">
                <a:latin typeface="Candara" panose="020E0502030303020204" pitchFamily="34" charset="0"/>
              </a:rPr>
              <a:t> per run</a:t>
            </a:r>
            <a:endParaRPr lang="en-US" sz="2400" dirty="0">
              <a:latin typeface="Candara" panose="020E0502030303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v2india!$B$1:$B$40</c:f>
              <c:numCache>
                <c:formatCode>General</c:formatCode>
                <c:ptCount val="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v2india!$C$1:$C$40</c:f>
              <c:numCache>
                <c:formatCode>General</c:formatCode>
                <c:ptCount val="40"/>
                <c:pt idx="0">
                  <c:v>33</c:v>
                </c:pt>
                <c:pt idx="1">
                  <c:v>635</c:v>
                </c:pt>
                <c:pt idx="2">
                  <c:v>33</c:v>
                </c:pt>
                <c:pt idx="3">
                  <c:v>33</c:v>
                </c:pt>
                <c:pt idx="4">
                  <c:v>2008</c:v>
                </c:pt>
                <c:pt idx="5">
                  <c:v>33</c:v>
                </c:pt>
                <c:pt idx="6">
                  <c:v>2207</c:v>
                </c:pt>
                <c:pt idx="7">
                  <c:v>71</c:v>
                </c:pt>
                <c:pt idx="8">
                  <c:v>58</c:v>
                </c:pt>
                <c:pt idx="9">
                  <c:v>725</c:v>
                </c:pt>
                <c:pt idx="10">
                  <c:v>317</c:v>
                </c:pt>
                <c:pt idx="11">
                  <c:v>62</c:v>
                </c:pt>
                <c:pt idx="12">
                  <c:v>33</c:v>
                </c:pt>
                <c:pt idx="13">
                  <c:v>278</c:v>
                </c:pt>
                <c:pt idx="14">
                  <c:v>33</c:v>
                </c:pt>
                <c:pt idx="15">
                  <c:v>33</c:v>
                </c:pt>
                <c:pt idx="16">
                  <c:v>163</c:v>
                </c:pt>
                <c:pt idx="17">
                  <c:v>33</c:v>
                </c:pt>
                <c:pt idx="18">
                  <c:v>33</c:v>
                </c:pt>
                <c:pt idx="19">
                  <c:v>144</c:v>
                </c:pt>
                <c:pt idx="20">
                  <c:v>133</c:v>
                </c:pt>
                <c:pt idx="21">
                  <c:v>1184</c:v>
                </c:pt>
                <c:pt idx="22">
                  <c:v>33</c:v>
                </c:pt>
                <c:pt idx="23">
                  <c:v>9528</c:v>
                </c:pt>
                <c:pt idx="24">
                  <c:v>34</c:v>
                </c:pt>
                <c:pt idx="25">
                  <c:v>10518</c:v>
                </c:pt>
                <c:pt idx="26">
                  <c:v>33</c:v>
                </c:pt>
                <c:pt idx="27">
                  <c:v>33</c:v>
                </c:pt>
                <c:pt idx="28">
                  <c:v>3663</c:v>
                </c:pt>
                <c:pt idx="29">
                  <c:v>33</c:v>
                </c:pt>
                <c:pt idx="30">
                  <c:v>33</c:v>
                </c:pt>
                <c:pt idx="31">
                  <c:v>39</c:v>
                </c:pt>
                <c:pt idx="32">
                  <c:v>242</c:v>
                </c:pt>
                <c:pt idx="33">
                  <c:v>33</c:v>
                </c:pt>
                <c:pt idx="34">
                  <c:v>33</c:v>
                </c:pt>
                <c:pt idx="35">
                  <c:v>1479</c:v>
                </c:pt>
                <c:pt idx="36">
                  <c:v>33</c:v>
                </c:pt>
                <c:pt idx="37">
                  <c:v>33</c:v>
                </c:pt>
                <c:pt idx="38">
                  <c:v>4602</c:v>
                </c:pt>
                <c:pt idx="39">
                  <c:v>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34720"/>
        <c:axId val="3223840"/>
      </c:lineChart>
      <c:catAx>
        <c:axId val="32347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3840"/>
        <c:crosses val="autoZero"/>
        <c:auto val="1"/>
        <c:lblAlgn val="ctr"/>
        <c:lblOffset val="100"/>
        <c:noMultiLvlLbl val="0"/>
      </c:catAx>
      <c:valAx>
        <c:axId val="322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4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17-12-2015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0845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andara" panose="020E0502030303020204" pitchFamily="34" charset="0"/>
              </a:rPr>
              <a:t>Kim de Bie, Jeroen de Jong &amp; Rik Volger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Universiteit van Amsterdam, 17 december 2015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0014" y="50347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1/33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1" t="52035" r="37258" b="22158"/>
          <a:stretch/>
        </p:blipFill>
        <p:spPr>
          <a:xfrm>
            <a:off x="2760790" y="3899718"/>
            <a:ext cx="2975782" cy="241279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70554"/>
            <a:ext cx="640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91081" y="1510115"/>
            <a:ext cx="7315200" cy="714629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1774" y="50347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E7B052C-E335-48E1-92C3-18018D5FEFAC}" type="slidenum">
              <a:rPr lang="en-US" sz="2000" smtClean="0">
                <a:latin typeface="Candara" panose="020E0502030303020204" pitchFamily="34" charset="0"/>
              </a:rPr>
              <a:t>10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669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18767" y="1482429"/>
            <a:ext cx="7315200" cy="7201665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Snelheidstesten voor kaart 1: Rajasthan, India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D6C5F46-EF5C-4EAD-AA59-3FFE4097C4C1}" type="slidenum">
              <a:rPr lang="en-US" sz="2000" smtClean="0">
                <a:latin typeface="Candara" panose="020E0502030303020204" pitchFamily="34" charset="0"/>
              </a:rPr>
              <a:t>11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graphicFrame>
        <p:nvGraphicFramePr>
          <p:cNvPr id="28" name="Grafiek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9900133"/>
              </p:ext>
            </p:extLst>
          </p:nvPr>
        </p:nvGraphicFramePr>
        <p:xfrm>
          <a:off x="460265" y="2578066"/>
          <a:ext cx="4484365" cy="3891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52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600" dirty="0" smtClean="0">
                <a:latin typeface="Candara" panose="020E0502030303020204" pitchFamily="34" charset="0"/>
              </a:rPr>
              <a:t>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buren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Werkt ook met netwerken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18126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8D845C7-22C7-4DF7-910E-18ECA6044C26}" type="slidenum">
              <a:rPr lang="en-US" sz="2000" smtClean="0">
                <a:latin typeface="Candara" panose="020E0502030303020204" pitchFamily="34" charset="0"/>
              </a:rPr>
              <a:t>12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1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E8BBC6-F413-40E4-A9E6-4103CB21F46A}" type="slidenum">
              <a:rPr lang="en-US" sz="2000" smtClean="0">
                <a:latin typeface="Candara" panose="020E0502030303020204" pitchFamily="34" charset="0"/>
              </a:rPr>
              <a:t>13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BF64799-3C99-4784-B98E-0F443F5CADA3}" type="slidenum">
              <a:rPr lang="en-US" sz="2000" smtClean="0">
                <a:latin typeface="Candara" panose="020E0502030303020204" pitchFamily="34" charset="0"/>
              </a:rPr>
              <a:t>14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19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99E06D0-6780-4BFC-BBF0-EEAC8B6CAC6D}" type="slidenum">
              <a:rPr lang="en-US" sz="2000" smtClean="0">
                <a:latin typeface="Candara" panose="020E0502030303020204" pitchFamily="34" charset="0"/>
              </a:rPr>
              <a:t>15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20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0CDB7A-72D0-48B6-8D0E-B18090FB8073}" type="slidenum">
              <a:rPr lang="en-US" sz="2000" smtClean="0">
                <a:latin typeface="Candara" panose="020E0502030303020204" pitchFamily="34" charset="0"/>
              </a:rPr>
              <a:t>16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36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8DDD27-83A4-4B76-AA7E-4C46680EF59F}" type="slidenum">
              <a:rPr lang="en-US" sz="2000" smtClean="0">
                <a:latin typeface="Candara" panose="020E0502030303020204" pitchFamily="34" charset="0"/>
              </a:rPr>
              <a:t>17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37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D2A85DA-3F58-4375-8775-49E0150E8FBA}" type="slidenum">
              <a:rPr lang="en-US" sz="2000" smtClean="0">
                <a:latin typeface="Candara" panose="020E0502030303020204" pitchFamily="34" charset="0"/>
              </a:rPr>
              <a:t>18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51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18126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9F7195-CBAB-4796-9ADE-363D7F6BAA61}" type="slidenum">
              <a:rPr lang="en-US" sz="2000" smtClean="0">
                <a:latin typeface="Candara" panose="020E0502030303020204" pitchFamily="34" charset="0"/>
              </a:rPr>
              <a:t>19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1</a:t>
                </a:r>
                <a:endParaRPr lang="zh-CN" altLang="en-US" sz="3200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2</a:t>
                </a:r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07338"/>
              <a:ext cx="3797645" cy="788069"/>
              <a:chOff x="2755554" y="3407338"/>
              <a:chExt cx="3797645" cy="78806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07338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577246" y="1935718"/>
            <a:ext cx="259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8063" y="3006702"/>
            <a:ext cx="322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7964" y="3976931"/>
            <a:ext cx="237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38608"/>
            <a:ext cx="1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I</a:t>
            </a:r>
            <a:r>
              <a:rPr lang="en-US" altLang="zh-CN" sz="2800" dirty="0" smtClean="0">
                <a:solidFill>
                  <a:schemeClr val="bg1"/>
                </a:solidFill>
                <a:latin typeface="Candara" panose="020E0502030303020204" pitchFamily="34" charset="0"/>
              </a:rPr>
              <a:t>NHOUD</a:t>
            </a:r>
            <a:endParaRPr lang="zh-CN" alt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00014" y="50347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2/33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71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AFFF92D-AB3B-4D64-A24D-1287E64728D6}" type="slidenum">
              <a:rPr lang="en-US" sz="2000" smtClean="0">
                <a:latin typeface="Candara" panose="020E0502030303020204" pitchFamily="34" charset="0"/>
              </a:rPr>
              <a:t>20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</a:t>
            </a:r>
            <a:r>
              <a:rPr lang="nl-NL" altLang="zh-CN" sz="3200" smtClean="0">
                <a:latin typeface="Candara" panose="020E0502030303020204" pitchFamily="34" charset="0"/>
              </a:rPr>
              <a:t>: 82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18126" y="5034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18B1AF3-2B0E-428C-8190-78A0B491D6D3}" type="slidenum">
              <a:rPr lang="en-US" sz="2000" smtClean="0">
                <a:latin typeface="Candara" panose="020E0502030303020204" pitchFamily="34" charset="0"/>
              </a:rPr>
              <a:t>21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8"/>
          <a:stretch/>
        </p:blipFill>
        <p:spPr>
          <a:xfrm>
            <a:off x="1499808" y="954918"/>
            <a:ext cx="6494423" cy="5889600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09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</a:t>
            </a:r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Indië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18126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A7A97AC-CE88-4E7E-80E8-6572CC012596}" type="slidenum">
              <a:rPr lang="en-US" sz="2000" smtClean="0">
                <a:latin typeface="Candara" panose="020E0502030303020204" pitchFamily="34" charset="0"/>
              </a:rPr>
              <a:t>22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44480" y="5589034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94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26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Spanje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F2D31F2-00EF-481B-AE84-BA7F64E6BB3D}" type="slidenum">
              <a:rPr lang="en-US" sz="2000" smtClean="0">
                <a:latin typeface="Candara" panose="020E0502030303020204" pitchFamily="34" charset="0"/>
              </a:rPr>
              <a:t>23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11498"/>
            <a:ext cx="460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Pennsylvania, USA    </a:t>
            </a:r>
          </a:p>
          <a:p>
            <a:pPr marL="0" indent="0">
              <a:buNone/>
            </a:pPr>
            <a:r>
              <a:rPr lang="nl-NL" dirty="0" smtClean="0">
                <a:latin typeface="Candara" panose="020E0502030303020204" pitchFamily="34" charset="0"/>
              </a:rPr>
              <a:t>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1774" y="5034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EEAEF4-83A1-4076-9476-95FB8DCE5343}" type="slidenum">
              <a:rPr lang="en-US" sz="2000" smtClean="0">
                <a:latin typeface="Candara" panose="020E0502030303020204" pitchFamily="34" charset="0"/>
              </a:rPr>
              <a:t>24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85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1      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14" y="2100538"/>
            <a:ext cx="5262821" cy="47003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4D96FB9-5FA7-4122-8B42-4E6052C586A8}" type="slidenum">
              <a:rPr lang="en-US" sz="2000" smtClean="0">
                <a:latin typeface="Candara" panose="020E0502030303020204" pitchFamily="34" charset="0"/>
              </a:rPr>
              <a:t>25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37676"/>
            <a:ext cx="5192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Netwerk 2                        4 kleuren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CF2A9-E3E1-44A0-AD92-D4A30A913F9C}" type="slidenum">
              <a:rPr lang="en-US" sz="2000" smtClean="0">
                <a:latin typeface="Candara" panose="020E0502030303020204" pitchFamily="34" charset="0"/>
              </a:rPr>
              <a:t>26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53" y="2115570"/>
            <a:ext cx="5645676" cy="46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507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3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5" y="2227210"/>
            <a:ext cx="5447060" cy="44839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77182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D1144E8-A0C8-414A-8E0A-529721A766FB}" type="slidenum">
              <a:rPr lang="en-US" sz="2000" smtClean="0">
                <a:latin typeface="Candara" panose="020E0502030303020204" pitchFamily="34" charset="0"/>
              </a:rPr>
              <a:t>27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4" y="2666775"/>
            <a:ext cx="3447221" cy="4191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09" y="2954554"/>
            <a:ext cx="3648075" cy="3276600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580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Hoeveel kleuren nodig?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427554" y="1738165"/>
            <a:ext cx="7315200" cy="67550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Patronen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ontdekken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Kaarten</a:t>
            </a:r>
            <a:r>
              <a:rPr lang="en-US" dirty="0" smtClean="0">
                <a:latin typeface="Candara" panose="020E0502030303020204" pitchFamily="34" charset="0"/>
              </a:rPr>
              <a:t>: </a:t>
            </a:r>
            <a:r>
              <a:rPr lang="en-US" dirty="0" err="1" smtClean="0">
                <a:latin typeface="Candara" panose="020E0502030303020204" pitchFamily="34" charset="0"/>
              </a:rPr>
              <a:t>oneven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aantal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geeft</a:t>
            </a:r>
            <a:r>
              <a:rPr lang="en-US" dirty="0" smtClean="0">
                <a:latin typeface="Candara" panose="020E0502030303020204" pitchFamily="34" charset="0"/>
              </a:rPr>
              <a:t> 4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Gemeenschappelijke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connecties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endParaRPr lang="en-US" sz="2600" dirty="0"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001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688D81A-79EC-40EB-9C01-907871F595ED}" type="slidenum">
              <a:rPr lang="en-US" sz="2000" smtClean="0">
                <a:latin typeface="Candara" panose="020E0502030303020204" pitchFamily="34" charset="0"/>
              </a:rPr>
              <a:t>28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grpSp>
        <p:nvGrpSpPr>
          <p:cNvPr id="12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3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10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797850"/>
            <a:ext cx="729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Toepassen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controle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Begin bij onderschatting m.b.v. controle methode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D8240E-F465-4DC7-AF25-25BE3B2904EF}" type="slidenum">
              <a:rPr lang="en-US" sz="2000" smtClean="0">
                <a:latin typeface="Candara" panose="020E0502030303020204" pitchFamily="34" charset="0"/>
              </a:rPr>
              <a:t>29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4535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3/33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54069" y="790887"/>
            <a:ext cx="754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>
                <a:latin typeface="Candara" panose="020E0502030303020204" pitchFamily="34" charset="0"/>
              </a:rPr>
              <a:t>: </a:t>
            </a:r>
            <a:r>
              <a:rPr lang="en-US" altLang="zh-CN" sz="3200" dirty="0" err="1">
                <a:latin typeface="Candara" panose="020E0502030303020204" pitchFamily="34" charset="0"/>
              </a:rPr>
              <a:t>Toepassen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>
                <a:latin typeface="Candara" panose="020E0502030303020204" pitchFamily="34" charset="0"/>
              </a:rPr>
              <a:t>controle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Ondanks vertragingen</a:t>
            </a:r>
          </a:p>
          <a:p>
            <a:endParaRPr lang="nl-NL" dirty="0">
              <a:latin typeface="Candara" panose="020E0502030303020204" pitchFamily="34" charset="0"/>
            </a:endParaRPr>
          </a:p>
          <a:p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ECF8A54-CCC8-4C58-B102-DBA83D2D911E}" type="slidenum">
              <a:rPr lang="en-US" sz="2000" smtClean="0">
                <a:latin typeface="Candara" panose="020E0502030303020204" pitchFamily="34" charset="0"/>
              </a:rPr>
              <a:t>30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84" y="2565778"/>
            <a:ext cx="635771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37711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1774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FBAD87-4EA1-46A0-85FF-066B1F19368A}" type="slidenum">
              <a:rPr lang="en-US" sz="2000" smtClean="0">
                <a:latin typeface="Candara" panose="020E0502030303020204" pitchFamily="34" charset="0"/>
              </a:rPr>
              <a:t>31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97850"/>
            <a:ext cx="400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Conclusie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3341" y="2868064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Algoritme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werkt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snel</a:t>
            </a:r>
            <a:r>
              <a:rPr lang="en-US" dirty="0" smtClean="0">
                <a:latin typeface="Candara" panose="020E0502030303020204" pitchFamily="34" charset="0"/>
              </a:rPr>
              <a:t>  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Toepassingen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buiten</a:t>
            </a:r>
            <a:r>
              <a:rPr lang="en-US" dirty="0" smtClean="0">
                <a:latin typeface="Candara" panose="020E0502030303020204" pitchFamily="34" charset="0"/>
              </a:rPr>
              <a:t> de </a:t>
            </a:r>
            <a:r>
              <a:rPr lang="en-US" dirty="0">
                <a:latin typeface="Candara" panose="020E0502030303020204" pitchFamily="34" charset="0"/>
              </a:rPr>
              <a:t>casus</a:t>
            </a:r>
          </a:p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1774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42D8557-C50B-42C8-91B8-082295E82690}" type="slidenum">
              <a:rPr lang="en-US" sz="2000" smtClean="0">
                <a:latin typeface="Candara" panose="020E0502030303020204" pitchFamily="34" charset="0"/>
              </a:rPr>
              <a:t>32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90" y="2782836"/>
            <a:ext cx="63531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668" cy="6858000"/>
          </a:xfrm>
          <a:prstGeom prst="rect">
            <a:avLst/>
          </a:prstGeom>
        </p:spPr>
      </p:pic>
      <p:sp>
        <p:nvSpPr>
          <p:cNvPr id="13" name="Afgeronde rechthoek 12"/>
          <p:cNvSpPr/>
          <p:nvPr/>
        </p:nvSpPr>
        <p:spPr>
          <a:xfrm>
            <a:off x="1691281" y="2650990"/>
            <a:ext cx="5755105" cy="1556019"/>
          </a:xfrm>
          <a:prstGeom prst="roundRect">
            <a:avLst/>
          </a:prstGeom>
          <a:solidFill>
            <a:srgbClr val="F5F5F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78169" y="2767279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>
                <a:latin typeface="Candara" panose="020E0502030303020204" pitchFamily="34" charset="0"/>
              </a:rPr>
              <a:t>o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f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?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431774" y="5034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DE18464-E1A4-4F57-9DF6-F93EB561C117}" type="slidenum">
              <a:rPr lang="en-US" sz="2000" smtClean="0">
                <a:latin typeface="Candara" panose="020E0502030303020204" pitchFamily="34" charset="0"/>
              </a:rPr>
              <a:t>33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8"/>
          <a:stretch/>
        </p:blipFill>
        <p:spPr>
          <a:xfrm>
            <a:off x="4394584" y="2386141"/>
            <a:ext cx="4745349" cy="4303417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Probleemstelling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582653" y="662240"/>
            <a:ext cx="2722042" cy="616984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ndara" panose="020E0502030303020204" pitchFamily="34" charset="0"/>
              </a:rPr>
              <a:t>Contrast </a:t>
            </a:r>
            <a:r>
              <a:rPr lang="en-US" dirty="0" err="1" smtClean="0">
                <a:latin typeface="Candara" panose="020E0502030303020204" pitchFamily="34" charset="0"/>
              </a:rPr>
              <a:t>tussen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gebieden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Efficientie</a:t>
            </a:r>
            <a:r>
              <a:rPr lang="en-US" dirty="0" smtClean="0">
                <a:latin typeface="Candara" panose="020E0502030303020204" pitchFamily="34" charset="0"/>
              </a:rPr>
              <a:t>: </a:t>
            </a:r>
            <a:r>
              <a:rPr lang="en-US" dirty="0" err="1" smtClean="0">
                <a:latin typeface="Candara" panose="020E0502030303020204" pitchFamily="34" charset="0"/>
              </a:rPr>
              <a:t>zo</a:t>
            </a:r>
            <a:r>
              <a:rPr lang="en-US" dirty="0" smtClean="0">
                <a:latin typeface="Candara" panose="020E0502030303020204" pitchFamily="34" charset="0"/>
              </a:rPr>
              <a:t> min </a:t>
            </a:r>
            <a:r>
              <a:rPr lang="en-US" dirty="0" err="1" smtClean="0">
                <a:latin typeface="Candara" panose="020E0502030303020204" pitchFamily="34" charset="0"/>
              </a:rPr>
              <a:t>mogelijk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4 Color Theorem (1870 – 1976)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Sociale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n</a:t>
            </a:r>
            <a:r>
              <a:rPr lang="en-US" dirty="0" err="1" smtClean="0">
                <a:latin typeface="Candara" panose="020E0502030303020204" pitchFamily="34" charset="0"/>
              </a:rPr>
              <a:t>etwerken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00014" y="50347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4/33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Toestandsruimte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>
                    <a:latin typeface="Candara" panose="020E0502030303020204" pitchFamily="34" charset="0"/>
                  </a:rPr>
                  <a:t>Kleuren </a:t>
                </a:r>
                <a:r>
                  <a:rPr lang="nl-NL" dirty="0">
                    <a:latin typeface="Candara" panose="020E0502030303020204" pitchFamily="34" charset="0"/>
                  </a:rPr>
                  <a:t>= K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Gebieden </a:t>
                </a:r>
                <a:r>
                  <a:rPr lang="nl-NL" dirty="0">
                    <a:latin typeface="Candara" panose="020E0502030303020204" pitchFamily="34" charset="0"/>
                  </a:rPr>
                  <a:t>= G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Mogelijkheden </a:t>
                </a:r>
                <a:r>
                  <a:rPr lang="nl-NL" dirty="0">
                    <a:latin typeface="Candara" panose="020E0502030303020204" pitchFamily="34" charset="0"/>
                  </a:rPr>
                  <a:t>= </a:t>
                </a:r>
                <a:r>
                  <a:rPr lang="en-US" dirty="0" smtClean="0">
                    <a:latin typeface="Candara" panose="020E0502030303020204" pitchFamily="34" charset="0"/>
                  </a:rPr>
                  <a:t>K</a:t>
                </a:r>
                <a:r>
                  <a:rPr lang="en-US" baseline="30000" dirty="0" smtClean="0">
                    <a:latin typeface="Candara" panose="020E0502030303020204" pitchFamily="34" charset="0"/>
                  </a:rPr>
                  <a:t>G</a:t>
                </a:r>
                <a:endParaRPr lang="nl-NL" dirty="0">
                  <a:latin typeface="Candara" panose="020E0502030303020204" pitchFamily="34" charset="0"/>
                </a:endParaRPr>
              </a:p>
              <a:p>
                <a:endParaRPr lang="en-US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Voor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kaart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2 (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Spanje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): G = 47</a:t>
                </a: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4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5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>
                  <a:latin typeface="Candara" panose="020E0502030303020204" pitchFamily="34" charset="0"/>
                </a:endParaRPr>
              </a:p>
              <a:p>
                <a:endParaRPr lang="en-US" dirty="0">
                  <a:latin typeface="Candara" panose="020E0502030303020204" pitchFamily="34" charset="0"/>
                </a:endParaRPr>
              </a:p>
              <a:p>
                <a:r>
                  <a:rPr lang="en-US" dirty="0" err="1" smtClean="0">
                    <a:latin typeface="Candara" panose="020E0502030303020204" pitchFamily="34" charset="0"/>
                  </a:rPr>
                  <a:t>Heuristiek</a:t>
                </a:r>
                <a:r>
                  <a:rPr lang="en-US" dirty="0" smtClean="0">
                    <a:latin typeface="Candara" panose="020E0502030303020204" pitchFamily="34" charset="0"/>
                  </a:rPr>
                  <a:t> </a:t>
                </a:r>
                <a:r>
                  <a:rPr lang="en-US" dirty="0" err="1" smtClean="0">
                    <a:latin typeface="Candara" panose="020E0502030303020204" pitchFamily="34" charset="0"/>
                  </a:rPr>
                  <a:t>probleem</a:t>
                </a:r>
                <a:r>
                  <a:rPr lang="en-US" dirty="0" smtClean="0">
                    <a:latin typeface="Candara" panose="020E0502030303020204" pitchFamily="34" charset="0"/>
                  </a:rPr>
                  <a:t>!</a:t>
                </a: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00014" y="50347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5/33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Aanpak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Gegevens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inladen</a:t>
            </a:r>
            <a:r>
              <a:rPr lang="en-US" dirty="0" smtClean="0">
                <a:latin typeface="Candara" panose="020E0502030303020204" pitchFamily="34" charset="0"/>
              </a:rPr>
              <a:t> met CSV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Python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Elk land is </a:t>
            </a:r>
            <a:r>
              <a:rPr lang="en-US" dirty="0" err="1" smtClean="0">
                <a:latin typeface="Candara" panose="020E0502030303020204" pitchFamily="34" charset="0"/>
              </a:rPr>
              <a:t>een</a:t>
            </a:r>
            <a:r>
              <a:rPr lang="en-US" dirty="0" smtClean="0">
                <a:latin typeface="Candara" panose="020E0502030303020204" pitchFamily="34" charset="0"/>
              </a:rPr>
              <a:t> object</a:t>
            </a: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Buurlanden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Mogelijke</a:t>
            </a:r>
            <a:r>
              <a:rPr lang="en-US" sz="2600" dirty="0" smtClean="0">
                <a:latin typeface="Candara" panose="020E0502030303020204" pitchFamily="34" charset="0"/>
              </a:rPr>
              <a:t> </a:t>
            </a:r>
            <a:r>
              <a:rPr lang="en-US" sz="2600" dirty="0" err="1" smtClean="0">
                <a:latin typeface="Candara" panose="020E0502030303020204" pitchFamily="34" charset="0"/>
              </a:rPr>
              <a:t>kleuren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Is het land al </a:t>
            </a:r>
            <a:r>
              <a:rPr lang="en-US" sz="2600" dirty="0" err="1" smtClean="0">
                <a:latin typeface="Candara" panose="020E0502030303020204" pitchFamily="34" charset="0"/>
              </a:rPr>
              <a:t>gekleurd</a:t>
            </a:r>
            <a:endParaRPr lang="en-US" sz="2600" dirty="0">
              <a:latin typeface="Candara" panose="020E05020303030202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60" y="203392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860" y="2610382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235D2C-3E95-45BF-9CBE-A21B1A492F0F}" type="slidenum">
              <a:rPr lang="en-US" sz="2000" smtClean="0">
                <a:latin typeface="Candara" panose="020E0502030303020204" pitchFamily="34" charset="0"/>
              </a:rPr>
              <a:t>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88888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2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250B815-FA2C-448B-9DEE-F82232532369}" type="slidenum">
              <a:rPr lang="en-US" sz="2000" smtClean="0">
                <a:latin typeface="Candara" panose="020E0502030303020204" pitchFamily="34" charset="0"/>
              </a:rPr>
              <a:t>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58053"/>
            <a:ext cx="579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nl-NL" altLang="zh-CN" sz="3600" dirty="0" smtClean="0">
                <a:latin typeface="Candara" panose="020E0502030303020204" pitchFamily="34" charset="0"/>
              </a:rPr>
              <a:t>: Semi brute force                   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Depth-first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Landvolgorde: random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kleuren-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9/33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60882" y="758053"/>
            <a:ext cx="61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nl-NL" altLang="zh-CN" sz="3600" dirty="0" smtClean="0">
                <a:latin typeface="Candara" panose="020E0502030303020204" pitchFamily="34" charset="0"/>
              </a:rPr>
              <a:t>:</a:t>
            </a:r>
            <a:r>
              <a:rPr lang="en-US" altLang="zh-CN" sz="3600" dirty="0" smtClean="0">
                <a:latin typeface="Candara" panose="020E0502030303020204" pitchFamily="34" charset="0"/>
              </a:rPr>
              <a:t> Semi brute force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>
                <a:latin typeface="Candara" panose="020E0502030303020204" pitchFamily="34" charset="0"/>
              </a:rPr>
              <a:t>T</a:t>
            </a:r>
            <a:r>
              <a:rPr lang="nl-NL" dirty="0" smtClean="0">
                <a:latin typeface="Candara" panose="020E0502030303020204" pitchFamily="34" charset="0"/>
              </a:rPr>
              <a:t>raag…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Wel eerste resultaat:</a:t>
            </a:r>
          </a:p>
          <a:p>
            <a:pPr lvl="1"/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India</a:t>
            </a:r>
          </a:p>
          <a:p>
            <a:pPr lvl="1"/>
            <a:r>
              <a:rPr lang="nl-NL" dirty="0" smtClean="0">
                <a:latin typeface="Candara" panose="020E0502030303020204" pitchFamily="34" charset="0"/>
              </a:rPr>
              <a:t>4 kleuren </a:t>
            </a:r>
          </a:p>
          <a:p>
            <a:pPr marL="0" indent="0">
              <a:buNone/>
            </a:pP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729E48E-14B9-450A-8EB0-6B1D677D2169}" type="slidenum">
              <a:rPr lang="en-US" sz="2000" smtClean="0">
                <a:latin typeface="Candara" panose="020E0502030303020204" pitchFamily="34" charset="0"/>
              </a:rPr>
              <a:t>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1249</TotalTime>
  <Words>450</Words>
  <Application>Microsoft Office PowerPoint</Application>
  <PresentationFormat>On-screen Show (4:3)</PresentationFormat>
  <Paragraphs>216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宋体</vt:lpstr>
      <vt:lpstr>Arial</vt:lpstr>
      <vt:lpstr>Calibri</vt:lpstr>
      <vt:lpstr>Calibri Light</vt:lpstr>
      <vt:lpstr>Cambria Math</vt:lpstr>
      <vt:lpstr>Candara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Kim de Bie</cp:lastModifiedBy>
  <cp:revision>82</cp:revision>
  <dcterms:created xsi:type="dcterms:W3CDTF">2015-12-08T14:40:17Z</dcterms:created>
  <dcterms:modified xsi:type="dcterms:W3CDTF">2015-12-17T12:08:37Z</dcterms:modified>
</cp:coreProperties>
</file>